
<file path=[Content_Types].xml><?xml version="1.0" encoding="utf-8"?>
<Types xmlns="http://schemas.openxmlformats.org/package/2006/content-types">
  <Default Extension="emf" ContentType="image/x-emf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9"/>
  </p:notesMasterIdLst>
  <p:handoutMasterIdLst>
    <p:handoutMasterId r:id="rId30"/>
  </p:handoutMasterIdLst>
  <p:sldIdLst>
    <p:sldId id="256" r:id="rId2"/>
    <p:sldId id="258" r:id="rId3"/>
    <p:sldId id="259" r:id="rId4"/>
    <p:sldId id="257" r:id="rId5"/>
    <p:sldId id="260" r:id="rId6"/>
    <p:sldId id="261" r:id="rId7"/>
    <p:sldId id="282" r:id="rId8"/>
    <p:sldId id="263" r:id="rId9"/>
    <p:sldId id="264" r:id="rId10"/>
    <p:sldId id="265" r:id="rId11"/>
    <p:sldId id="268" r:id="rId12"/>
    <p:sldId id="276" r:id="rId13"/>
    <p:sldId id="277" r:id="rId14"/>
    <p:sldId id="267" r:id="rId15"/>
    <p:sldId id="266" r:id="rId16"/>
    <p:sldId id="269" r:id="rId17"/>
    <p:sldId id="271" r:id="rId18"/>
    <p:sldId id="272" r:id="rId19"/>
    <p:sldId id="273" r:id="rId20"/>
    <p:sldId id="274" r:id="rId21"/>
    <p:sldId id="279" r:id="rId22"/>
    <p:sldId id="280" r:id="rId23"/>
    <p:sldId id="281" r:id="rId24"/>
    <p:sldId id="283" r:id="rId25"/>
    <p:sldId id="278" r:id="rId26"/>
    <p:sldId id="270" r:id="rId27"/>
    <p:sldId id="275" r:id="rId28"/>
  </p:sldIdLst>
  <p:sldSz cx="12192000" cy="6858000"/>
  <p:notesSz cx="7102475" cy="897255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7433" autoAdjust="0"/>
  </p:normalViewPr>
  <p:slideViewPr>
    <p:cSldViewPr snapToGrid="0">
      <p:cViewPr varScale="1">
        <p:scale>
          <a:sx n="63" d="100"/>
          <a:sy n="63" d="100"/>
        </p:scale>
        <p:origin x="99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9DC04DF-6369-4671-97F8-B76BD6C63B33}" type="doc">
      <dgm:prSet loTypeId="urn:microsoft.com/office/officeart/2005/8/layout/equation2" loCatId="process" qsTypeId="urn:microsoft.com/office/officeart/2005/8/quickstyle/simple1" qsCatId="simple" csTypeId="urn:microsoft.com/office/officeart/2005/8/colors/accent0_1" csCatId="mainScheme" phldr="1"/>
      <dgm:spPr/>
    </dgm:pt>
    <dgm:pt modelId="{0CD4EBB1-89CA-4990-B687-9808D8ED3FAF}">
      <dgm:prSet phldrT="[Text]"/>
      <dgm:spPr/>
      <dgm:t>
        <a:bodyPr/>
        <a:lstStyle/>
        <a:p>
          <a:r>
            <a:rPr lang="en-US" dirty="0"/>
            <a:t>Trade Organization (TO)</a:t>
          </a:r>
        </a:p>
      </dgm:t>
    </dgm:pt>
    <dgm:pt modelId="{0E1C6465-E460-4F19-A419-A3F0CDEA3137}" type="parTrans" cxnId="{43FCEE12-402C-4246-9645-DDB26463F82D}">
      <dgm:prSet/>
      <dgm:spPr/>
      <dgm:t>
        <a:bodyPr/>
        <a:lstStyle/>
        <a:p>
          <a:endParaRPr lang="en-US"/>
        </a:p>
      </dgm:t>
    </dgm:pt>
    <dgm:pt modelId="{341590A0-F29E-4F70-BD09-AB9BC8D9201C}" type="sibTrans" cxnId="{43FCEE12-402C-4246-9645-DDB26463F82D}">
      <dgm:prSet/>
      <dgm:spPr/>
      <dgm:t>
        <a:bodyPr/>
        <a:lstStyle/>
        <a:p>
          <a:endParaRPr lang="en-US"/>
        </a:p>
      </dgm:t>
    </dgm:pt>
    <dgm:pt modelId="{28941F4C-BC6A-480A-9BFC-8D9741EE7AFF}">
      <dgm:prSet phldrT="[Text]"/>
      <dgm:spPr/>
      <dgm:t>
        <a:bodyPr/>
        <a:lstStyle/>
        <a:p>
          <a:r>
            <a:rPr lang="en-US" dirty="0"/>
            <a:t>SRCL</a:t>
          </a:r>
        </a:p>
      </dgm:t>
    </dgm:pt>
    <dgm:pt modelId="{866598F0-8B0D-40EE-B585-664AF52732BC}" type="parTrans" cxnId="{F97AD769-75A4-472C-8F51-8167EAEE988D}">
      <dgm:prSet/>
      <dgm:spPr/>
      <dgm:t>
        <a:bodyPr/>
        <a:lstStyle/>
        <a:p>
          <a:endParaRPr lang="en-US"/>
        </a:p>
      </dgm:t>
    </dgm:pt>
    <dgm:pt modelId="{74AE52C2-9A2E-4CED-801C-706CAAF6B77C}" type="sibTrans" cxnId="{F97AD769-75A4-472C-8F51-8167EAEE988D}">
      <dgm:prSet/>
      <dgm:spPr/>
      <dgm:t>
        <a:bodyPr/>
        <a:lstStyle/>
        <a:p>
          <a:endParaRPr lang="en-US"/>
        </a:p>
      </dgm:t>
    </dgm:pt>
    <dgm:pt modelId="{95C57136-FE7E-44B8-9A35-8FB4B375D342}">
      <dgm:prSet phldrT="[Text]"/>
      <dgm:spPr/>
      <dgm:t>
        <a:bodyPr/>
        <a:lstStyle/>
        <a:p>
          <a:r>
            <a:rPr lang="en-US" dirty="0"/>
            <a:t>New Projects for Future</a:t>
          </a:r>
        </a:p>
      </dgm:t>
    </dgm:pt>
    <dgm:pt modelId="{90ED6569-49A4-4231-B945-6E7A4F92EE43}" type="parTrans" cxnId="{1AB35713-FE02-4C19-81FC-F433E9BEA618}">
      <dgm:prSet/>
      <dgm:spPr/>
      <dgm:t>
        <a:bodyPr/>
        <a:lstStyle/>
        <a:p>
          <a:endParaRPr lang="en-US"/>
        </a:p>
      </dgm:t>
    </dgm:pt>
    <dgm:pt modelId="{5B97C3F6-630E-4DF0-8236-8BDBC4A9C238}" type="sibTrans" cxnId="{1AB35713-FE02-4C19-81FC-F433E9BEA618}">
      <dgm:prSet/>
      <dgm:spPr/>
      <dgm:t>
        <a:bodyPr/>
        <a:lstStyle/>
        <a:p>
          <a:endParaRPr lang="en-US"/>
        </a:p>
      </dgm:t>
    </dgm:pt>
    <dgm:pt modelId="{F5A29A44-341D-4034-8BB2-B4CA4F37DAE5}" type="pres">
      <dgm:prSet presAssocID="{19DC04DF-6369-4671-97F8-B76BD6C63B33}" presName="Name0" presStyleCnt="0">
        <dgm:presLayoutVars>
          <dgm:dir/>
          <dgm:resizeHandles val="exact"/>
        </dgm:presLayoutVars>
      </dgm:prSet>
      <dgm:spPr/>
    </dgm:pt>
    <dgm:pt modelId="{0D9927B6-94A4-46B0-A9CF-4A81EAC3B5F4}" type="pres">
      <dgm:prSet presAssocID="{19DC04DF-6369-4671-97F8-B76BD6C63B33}" presName="vNodes" presStyleCnt="0"/>
      <dgm:spPr/>
    </dgm:pt>
    <dgm:pt modelId="{9B3F5C9F-9C3E-405B-AE1F-C5018DFE6EA1}" type="pres">
      <dgm:prSet presAssocID="{0CD4EBB1-89CA-4990-B687-9808D8ED3FAF}" presName="node" presStyleLbl="node1" presStyleIdx="0" presStyleCnt="3">
        <dgm:presLayoutVars>
          <dgm:bulletEnabled val="1"/>
        </dgm:presLayoutVars>
      </dgm:prSet>
      <dgm:spPr/>
    </dgm:pt>
    <dgm:pt modelId="{B510C9A2-7909-47B9-90B9-1F85F0E2A6C0}" type="pres">
      <dgm:prSet presAssocID="{341590A0-F29E-4F70-BD09-AB9BC8D9201C}" presName="spacerT" presStyleCnt="0"/>
      <dgm:spPr/>
    </dgm:pt>
    <dgm:pt modelId="{43D093A4-1DA3-4C96-9BB5-787BC7055D70}" type="pres">
      <dgm:prSet presAssocID="{341590A0-F29E-4F70-BD09-AB9BC8D9201C}" presName="sibTrans" presStyleLbl="sibTrans2D1" presStyleIdx="0" presStyleCnt="2"/>
      <dgm:spPr/>
    </dgm:pt>
    <dgm:pt modelId="{117E82CB-1F5E-438C-9C2A-EE97850BDA81}" type="pres">
      <dgm:prSet presAssocID="{341590A0-F29E-4F70-BD09-AB9BC8D9201C}" presName="spacerB" presStyleCnt="0"/>
      <dgm:spPr/>
    </dgm:pt>
    <dgm:pt modelId="{6B90E658-CC91-43C0-AE3C-C38F61ACC90C}" type="pres">
      <dgm:prSet presAssocID="{28941F4C-BC6A-480A-9BFC-8D9741EE7AFF}" presName="node" presStyleLbl="node1" presStyleIdx="1" presStyleCnt="3">
        <dgm:presLayoutVars>
          <dgm:bulletEnabled val="1"/>
        </dgm:presLayoutVars>
      </dgm:prSet>
      <dgm:spPr/>
    </dgm:pt>
    <dgm:pt modelId="{18D5B6C7-F23D-4CAC-AEF4-BDE693353B0F}" type="pres">
      <dgm:prSet presAssocID="{19DC04DF-6369-4671-97F8-B76BD6C63B33}" presName="sibTransLast" presStyleLbl="sibTrans2D1" presStyleIdx="1" presStyleCnt="2"/>
      <dgm:spPr/>
    </dgm:pt>
    <dgm:pt modelId="{A34F8838-6CAD-4491-8BF7-1CC885D842BC}" type="pres">
      <dgm:prSet presAssocID="{19DC04DF-6369-4671-97F8-B76BD6C63B33}" presName="connectorText" presStyleLbl="sibTrans2D1" presStyleIdx="1" presStyleCnt="2"/>
      <dgm:spPr/>
    </dgm:pt>
    <dgm:pt modelId="{7D5AEF81-DF23-46BD-B3D3-6216736BBC01}" type="pres">
      <dgm:prSet presAssocID="{19DC04DF-6369-4671-97F8-B76BD6C63B33}" presName="lastNode" presStyleLbl="node1" presStyleIdx="2" presStyleCnt="3">
        <dgm:presLayoutVars>
          <dgm:bulletEnabled val="1"/>
        </dgm:presLayoutVars>
      </dgm:prSet>
      <dgm:spPr/>
    </dgm:pt>
  </dgm:ptLst>
  <dgm:cxnLst>
    <dgm:cxn modelId="{7A09DB0A-0E12-46AA-9060-3CCBBCC41640}" type="presOf" srcId="{74AE52C2-9A2E-4CED-801C-706CAAF6B77C}" destId="{A34F8838-6CAD-4491-8BF7-1CC885D842BC}" srcOrd="1" destOrd="0" presId="urn:microsoft.com/office/officeart/2005/8/layout/equation2"/>
    <dgm:cxn modelId="{43FCEE12-402C-4246-9645-DDB26463F82D}" srcId="{19DC04DF-6369-4671-97F8-B76BD6C63B33}" destId="{0CD4EBB1-89CA-4990-B687-9808D8ED3FAF}" srcOrd="0" destOrd="0" parTransId="{0E1C6465-E460-4F19-A419-A3F0CDEA3137}" sibTransId="{341590A0-F29E-4F70-BD09-AB9BC8D9201C}"/>
    <dgm:cxn modelId="{1AB35713-FE02-4C19-81FC-F433E9BEA618}" srcId="{19DC04DF-6369-4671-97F8-B76BD6C63B33}" destId="{95C57136-FE7E-44B8-9A35-8FB4B375D342}" srcOrd="2" destOrd="0" parTransId="{90ED6569-49A4-4231-B945-6E7A4F92EE43}" sibTransId="{5B97C3F6-630E-4DF0-8236-8BDBC4A9C238}"/>
    <dgm:cxn modelId="{2138C55C-2C77-43CC-A3D1-BE212970B8D9}" type="presOf" srcId="{0CD4EBB1-89CA-4990-B687-9808D8ED3FAF}" destId="{9B3F5C9F-9C3E-405B-AE1F-C5018DFE6EA1}" srcOrd="0" destOrd="0" presId="urn:microsoft.com/office/officeart/2005/8/layout/equation2"/>
    <dgm:cxn modelId="{F97AD769-75A4-472C-8F51-8167EAEE988D}" srcId="{19DC04DF-6369-4671-97F8-B76BD6C63B33}" destId="{28941F4C-BC6A-480A-9BFC-8D9741EE7AFF}" srcOrd="1" destOrd="0" parTransId="{866598F0-8B0D-40EE-B585-664AF52732BC}" sibTransId="{74AE52C2-9A2E-4CED-801C-706CAAF6B77C}"/>
    <dgm:cxn modelId="{7EC85F52-10D6-480A-BFE2-C5FF4198BBB1}" type="presOf" srcId="{19DC04DF-6369-4671-97F8-B76BD6C63B33}" destId="{F5A29A44-341D-4034-8BB2-B4CA4F37DAE5}" srcOrd="0" destOrd="0" presId="urn:microsoft.com/office/officeart/2005/8/layout/equation2"/>
    <dgm:cxn modelId="{32CE5554-9F3C-4529-8B3D-04345E33FDED}" type="presOf" srcId="{95C57136-FE7E-44B8-9A35-8FB4B375D342}" destId="{7D5AEF81-DF23-46BD-B3D3-6216736BBC01}" srcOrd="0" destOrd="0" presId="urn:microsoft.com/office/officeart/2005/8/layout/equation2"/>
    <dgm:cxn modelId="{BFB33A8D-CD9D-4F4D-BEC6-AB36FB5941D4}" type="presOf" srcId="{74AE52C2-9A2E-4CED-801C-706CAAF6B77C}" destId="{18D5B6C7-F23D-4CAC-AEF4-BDE693353B0F}" srcOrd="0" destOrd="0" presId="urn:microsoft.com/office/officeart/2005/8/layout/equation2"/>
    <dgm:cxn modelId="{38A984A5-2B18-4ABD-815A-68948A5C8AA5}" type="presOf" srcId="{28941F4C-BC6A-480A-9BFC-8D9741EE7AFF}" destId="{6B90E658-CC91-43C0-AE3C-C38F61ACC90C}" srcOrd="0" destOrd="0" presId="urn:microsoft.com/office/officeart/2005/8/layout/equation2"/>
    <dgm:cxn modelId="{197427DC-9904-47C3-9BD3-93C134984E77}" type="presOf" srcId="{341590A0-F29E-4F70-BD09-AB9BC8D9201C}" destId="{43D093A4-1DA3-4C96-9BB5-787BC7055D70}" srcOrd="0" destOrd="0" presId="urn:microsoft.com/office/officeart/2005/8/layout/equation2"/>
    <dgm:cxn modelId="{4D956666-58D7-45EE-857C-2C52A0A462E5}" type="presParOf" srcId="{F5A29A44-341D-4034-8BB2-B4CA4F37DAE5}" destId="{0D9927B6-94A4-46B0-A9CF-4A81EAC3B5F4}" srcOrd="0" destOrd="0" presId="urn:microsoft.com/office/officeart/2005/8/layout/equation2"/>
    <dgm:cxn modelId="{38CF6DB3-6C2A-481A-B18A-730FF59AAEF4}" type="presParOf" srcId="{0D9927B6-94A4-46B0-A9CF-4A81EAC3B5F4}" destId="{9B3F5C9F-9C3E-405B-AE1F-C5018DFE6EA1}" srcOrd="0" destOrd="0" presId="urn:microsoft.com/office/officeart/2005/8/layout/equation2"/>
    <dgm:cxn modelId="{74014D86-5269-40AA-8BBC-FE439618FDBD}" type="presParOf" srcId="{0D9927B6-94A4-46B0-A9CF-4A81EAC3B5F4}" destId="{B510C9A2-7909-47B9-90B9-1F85F0E2A6C0}" srcOrd="1" destOrd="0" presId="urn:microsoft.com/office/officeart/2005/8/layout/equation2"/>
    <dgm:cxn modelId="{88B7A421-B2BE-4B8A-A422-67363B4882E7}" type="presParOf" srcId="{0D9927B6-94A4-46B0-A9CF-4A81EAC3B5F4}" destId="{43D093A4-1DA3-4C96-9BB5-787BC7055D70}" srcOrd="2" destOrd="0" presId="urn:microsoft.com/office/officeart/2005/8/layout/equation2"/>
    <dgm:cxn modelId="{96438022-390F-4326-91C0-A80B78671CEA}" type="presParOf" srcId="{0D9927B6-94A4-46B0-A9CF-4A81EAC3B5F4}" destId="{117E82CB-1F5E-438C-9C2A-EE97850BDA81}" srcOrd="3" destOrd="0" presId="urn:microsoft.com/office/officeart/2005/8/layout/equation2"/>
    <dgm:cxn modelId="{8540D16C-4A5C-4C19-94BE-FC36C1347678}" type="presParOf" srcId="{0D9927B6-94A4-46B0-A9CF-4A81EAC3B5F4}" destId="{6B90E658-CC91-43C0-AE3C-C38F61ACC90C}" srcOrd="4" destOrd="0" presId="urn:microsoft.com/office/officeart/2005/8/layout/equation2"/>
    <dgm:cxn modelId="{4BD64769-AA85-45A8-950E-A54D67C1788D}" type="presParOf" srcId="{F5A29A44-341D-4034-8BB2-B4CA4F37DAE5}" destId="{18D5B6C7-F23D-4CAC-AEF4-BDE693353B0F}" srcOrd="1" destOrd="0" presId="urn:microsoft.com/office/officeart/2005/8/layout/equation2"/>
    <dgm:cxn modelId="{6898003A-1FE7-470A-8B09-35A068BD19AE}" type="presParOf" srcId="{18D5B6C7-F23D-4CAC-AEF4-BDE693353B0F}" destId="{A34F8838-6CAD-4491-8BF7-1CC885D842BC}" srcOrd="0" destOrd="0" presId="urn:microsoft.com/office/officeart/2005/8/layout/equation2"/>
    <dgm:cxn modelId="{084D4F0B-A66B-48F9-8A79-217FF1F2F66B}" type="presParOf" srcId="{F5A29A44-341D-4034-8BB2-B4CA4F37DAE5}" destId="{7D5AEF81-DF23-46BD-B3D3-6216736BBC01}" srcOrd="2" destOrd="0" presId="urn:microsoft.com/office/officeart/2005/8/layout/equati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3F5C9F-9C3E-405B-AE1F-C5018DFE6EA1}">
      <dsp:nvSpPr>
        <dsp:cNvPr id="0" name=""/>
        <dsp:cNvSpPr/>
      </dsp:nvSpPr>
      <dsp:spPr>
        <a:xfrm>
          <a:off x="2110821" y="1971"/>
          <a:ext cx="1748321" cy="174832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Trade Organization (TO)</a:t>
          </a:r>
        </a:p>
      </dsp:txBody>
      <dsp:txXfrm>
        <a:off x="2366857" y="258007"/>
        <a:ext cx="1236249" cy="1236249"/>
      </dsp:txXfrm>
    </dsp:sp>
    <dsp:sp modelId="{43D093A4-1DA3-4C96-9BB5-787BC7055D70}">
      <dsp:nvSpPr>
        <dsp:cNvPr id="0" name=""/>
        <dsp:cNvSpPr/>
      </dsp:nvSpPr>
      <dsp:spPr>
        <a:xfrm>
          <a:off x="2477969" y="1892256"/>
          <a:ext cx="1014026" cy="1014026"/>
        </a:xfrm>
        <a:prstGeom prst="mathPlus">
          <a:avLst/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2612378" y="2280020"/>
        <a:ext cx="745208" cy="238498"/>
      </dsp:txXfrm>
    </dsp:sp>
    <dsp:sp modelId="{6B90E658-CC91-43C0-AE3C-C38F61ACC90C}">
      <dsp:nvSpPr>
        <dsp:cNvPr id="0" name=""/>
        <dsp:cNvSpPr/>
      </dsp:nvSpPr>
      <dsp:spPr>
        <a:xfrm>
          <a:off x="2110821" y="3048246"/>
          <a:ext cx="1748321" cy="174832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SRCL</a:t>
          </a:r>
        </a:p>
      </dsp:txBody>
      <dsp:txXfrm>
        <a:off x="2366857" y="3304282"/>
        <a:ext cx="1236249" cy="1236249"/>
      </dsp:txXfrm>
    </dsp:sp>
    <dsp:sp modelId="{18D5B6C7-F23D-4CAC-AEF4-BDE693353B0F}">
      <dsp:nvSpPr>
        <dsp:cNvPr id="0" name=""/>
        <dsp:cNvSpPr/>
      </dsp:nvSpPr>
      <dsp:spPr>
        <a:xfrm>
          <a:off x="4121391" y="2074081"/>
          <a:ext cx="555966" cy="650375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4121391" y="2204156"/>
        <a:ext cx="389176" cy="390225"/>
      </dsp:txXfrm>
    </dsp:sp>
    <dsp:sp modelId="{7D5AEF81-DF23-46BD-B3D3-6216736BBC01}">
      <dsp:nvSpPr>
        <dsp:cNvPr id="0" name=""/>
        <dsp:cNvSpPr/>
      </dsp:nvSpPr>
      <dsp:spPr>
        <a:xfrm>
          <a:off x="4908135" y="650948"/>
          <a:ext cx="3496642" cy="349664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500" kern="1200" dirty="0"/>
            <a:t>New Projects for Future</a:t>
          </a:r>
        </a:p>
      </dsp:txBody>
      <dsp:txXfrm>
        <a:off x="5420206" y="1163019"/>
        <a:ext cx="2472500" cy="24725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equation2">
  <dgm:title val=""/>
  <dgm:desc val=""/>
  <dgm:catLst>
    <dgm:cat type="relationship" pri="18000"/>
    <dgm:cat type="process" pri="2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linDir" val="fromL"/>
          <dgm:param type="fallback" val="2D"/>
        </dgm:alg>
      </dgm:if>
      <dgm:else name="Name3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ch" ptType="node" func="cnt" op="gte" val="3">
        <dgm:constrLst>
          <dgm:constr type="h" for="des" forName="node" refType="w" fact="0.5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ch" forName="lastNode" op="equ" val="65"/>
          <dgm:constr type="primFontSz" for="des" forName="node" op="equ" val="65"/>
          <dgm:constr type="primFontSz" for="des" forName="sibTrans" val="55"/>
          <dgm:constr type="primFontSz" for="des" forName="sibTrans" refType="primFontSz" refFor="des" refForName="node" op="lte" fact="0.8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if>
      <dgm:else name="Name6">
        <dgm:constrLst>
          <dgm:constr type="h" for="des" forName="node" refType="w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des" forName="node" val="65"/>
          <dgm:constr type="primFontSz" for="ch" forName="lastNode" refType="primFontSz" refFor="des" refForName="node" op="equ"/>
          <dgm:constr type="primFontSz" for="des" forName="sibTrans" val="55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else>
    </dgm:choose>
    <dgm:ruleLst/>
    <dgm:choose name="Name7">
      <dgm:if name="Name8" axis="ch" ptType="node" func="cnt" op="gte" val="1">
        <dgm:layoutNode name="vNodes">
          <dgm:alg type="lin">
            <dgm:param type="linDir" val="fromT"/>
            <dgm:param type="fallback" val="2D"/>
          </dgm:alg>
          <dgm:shape xmlns:r="http://schemas.openxmlformats.org/officeDocument/2006/relationships" r:blip="">
            <dgm:adjLst/>
          </dgm:shape>
          <dgm:presOf/>
          <dgm:constrLst/>
          <dgm:ruleLst/>
          <dgm:forEach name="Name9" axis="ch" ptType="node">
            <dgm:choose name="Name10">
              <dgm:if name="Name11" axis="self" func="revPos" op="neq" val="1">
                <dgm:layoutNode name="node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  <dgm:choose name="Name12">
                  <dgm:if name="Name13" axis="self" ptType="node" func="revPos" op="gt" val="2">
                    <dgm:forEach name="sibTransForEach" axis="followSib" ptType="sibTrans" cnt="1">
                      <dgm:layoutNode name="spacerT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  <dgm:layoutNode name="sibTrans">
                        <dgm:alg type="tx"/>
                        <dgm:shape xmlns:r="http://schemas.openxmlformats.org/officeDocument/2006/relationships" type="mathPlus" r:blip="">
                          <dgm:adjLst/>
                        </dgm:shape>
                        <dgm:presOf axis="self"/>
                        <dgm:constrLst>
                          <dgm:constr type="h" refType="w"/>
                          <dgm:constr type="lMarg"/>
                          <dgm:constr type="rMarg"/>
                          <dgm:constr type="tMarg"/>
                          <dgm:constr type="bMarg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spacerB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</dgm:forEach>
                  </dgm:if>
                  <dgm:else name="Name14"/>
                </dgm:choose>
              </dgm:if>
              <dgm:else name="Name15"/>
            </dgm:choose>
          </dgm:forEach>
        </dgm:layoutNode>
        <dgm:choose name="Name16">
          <dgm:if name="Name17" axis="ch" ptType="node" func="cnt" op="gt" val="1">
            <dgm:layoutNode name="sibTransLast">
              <dgm:alg type="conn">
                <dgm:param type="begPts" val="auto"/>
                <dgm:param type="endPts" val="auto"/>
                <dgm:param type="srcNode" val="vNodes"/>
                <dgm:param type="dstNode" val="lastNode"/>
              </dgm:alg>
              <dgm:shape xmlns:r="http://schemas.openxmlformats.org/officeDocument/2006/relationships" type="conn" r:blip="">
                <dgm:adjLst/>
              </dgm:shape>
              <dgm:presOf axis="ch" ptType="sibTrans" st="-1" cnt="1"/>
              <dgm:constrLst>
                <dgm:constr type="h" refType="w" fact="0.62"/>
                <dgm:constr type="connDist"/>
                <dgm:constr type="begPad" refType="connDist" fact="0.25"/>
                <dgm:constr type="endPad" refType="connDist" fact="0.22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ch desOrSelf" ptType="sibTrans sibTrans" st="-1 1" cnt="1 0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if>
          <dgm:else name="Name18"/>
        </dgm:choose>
        <dgm:layoutNode name="lastNode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ellipse" r:blip="">
            <dgm:adjLst/>
          </dgm:shape>
          <dgm:presOf axis="ch desOrSelf" ptType="node node" st="-1 1" cnt="1 0"/>
          <dgm:constrLst>
            <dgm:constr type="h" refType="w"/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</dgm:if>
      <dgm:else name="Name19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7739" cy="45018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3092" y="0"/>
            <a:ext cx="3077739" cy="45018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9A7236-A76D-436A-92BF-269DE55B962C}" type="datetimeFigureOut">
              <a:rPr lang="en-US" smtClean="0"/>
              <a:t>11/5/2020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522366"/>
            <a:ext cx="3077739" cy="45018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3092" y="8522366"/>
            <a:ext cx="3077739" cy="45018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A70F84-B0E6-444B-A379-59846122C4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2540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7739" cy="45018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3092" y="0"/>
            <a:ext cx="3077739" cy="45018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9E66FB-211E-46CF-9343-226BEC4C8B33}" type="datetimeFigureOut">
              <a:rPr lang="en-US" smtClean="0"/>
              <a:t>11/5/2020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860425" y="1122363"/>
            <a:ext cx="5381625" cy="30273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10248" y="4318039"/>
            <a:ext cx="5681980" cy="353294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522366"/>
            <a:ext cx="3077739" cy="45018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3092" y="8522366"/>
            <a:ext cx="3077739" cy="45018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A1DC32-5CCE-42FF-9F92-515DBD8512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8912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A1DC32-5CCE-42FF-9F92-515DBD85121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8834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A1DC32-5CCE-42FF-9F92-515DBD85121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1758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A1DC32-5CCE-42FF-9F92-515DBD85121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153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B09A7-0274-46B9-84CC-2849A9DF88C0}" type="datetime1">
              <a:rPr lang="en-US" smtClean="0"/>
              <a:t>11/5/2020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Sustainable Research and Consultancy Ltd. (SRCL)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5945-E62C-419B-A6F2-8F202A1B5B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1323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2EE06-5EC1-43B5-AF0A-4829FD746005}" type="datetime1">
              <a:rPr lang="en-US" smtClean="0"/>
              <a:t>11/5/2020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Sustainable Research and Consultancy Ltd. (SRCL)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5945-E62C-419B-A6F2-8F202A1B5B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0137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19F29-6028-4B66-B518-D51E33452774}" type="datetime1">
              <a:rPr lang="en-US" smtClean="0"/>
              <a:t>11/5/2020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Sustainable Research and Consultancy Ltd. (SRCL)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5945-E62C-419B-A6F2-8F202A1B5B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4256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72E501-08AD-4C0B-9481-DF59264AECBC}" type="datetime1">
              <a:rPr lang="en-US" smtClean="0"/>
              <a:t>11/5/2020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Sustainable Research and Consultancy Ltd. (SRCL)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5945-E62C-419B-A6F2-8F202A1B5B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4168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456AEA-366E-4AED-A6DB-F896988C35DB}" type="datetime1">
              <a:rPr lang="en-US" smtClean="0"/>
              <a:t>11/5/2020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Sustainable Research and Consultancy Ltd. (SRCL)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5945-E62C-419B-A6F2-8F202A1B5B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3858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5392C6-2AB1-4F19-AD67-00FD6EA2D84D}" type="datetime1">
              <a:rPr lang="en-US" smtClean="0"/>
              <a:t>11/5/2020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Sustainable Research and Consultancy Ltd. (SRCL)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5945-E62C-419B-A6F2-8F202A1B5B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240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AD09F-3DC1-4741-A162-CBC06A18A709}" type="datetime1">
              <a:rPr lang="en-US" smtClean="0"/>
              <a:t>11/5/2020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Sustainable Research and Consultancy Ltd. (SRCL)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5945-E62C-419B-A6F2-8F202A1B5B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25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31236-96C6-4F0A-BB03-8BB43F2F206F}" type="datetime1">
              <a:rPr lang="en-US" smtClean="0"/>
              <a:t>11/5/2020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Sustainable Research and Consultancy Ltd. (SRCL)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5945-E62C-419B-A6F2-8F202A1B5B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8720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E48C1-0D69-489B-BF28-B41A36E280F6}" type="datetime1">
              <a:rPr lang="en-US" smtClean="0"/>
              <a:t>11/5/2020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Sustainable Research and Consultancy Ltd. (SRCL)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5945-E62C-419B-A6F2-8F202A1B5B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4111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8CDDF4-39DC-4CB7-9CEB-CD42E4A1A70E}" type="datetime1">
              <a:rPr lang="en-US" smtClean="0"/>
              <a:t>11/5/2020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Sustainable Research and Consultancy Ltd. (SRCL)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5945-E62C-419B-A6F2-8F202A1B5B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17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2EF363-1F69-48C9-8544-4C34E3A9B9AA}" type="datetime1">
              <a:rPr lang="en-US" smtClean="0"/>
              <a:t>11/5/2020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Sustainable Research and Consultancy Ltd. (SRCL)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5945-E62C-419B-A6F2-8F202A1B5B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593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8DD883-9F26-430C-AC98-030B4816822F}" type="datetime1">
              <a:rPr lang="en-US" smtClean="0"/>
              <a:t>11/5/2020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Sustainable Research and Consultancy Ltd. (SRCL)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8C5945-E62C-419B-A6F2-8F202A1B5B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74984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www.srclgroup.com/" TargetMode="External"/><Relationship Id="rId4" Type="http://schemas.openxmlformats.org/officeDocument/2006/relationships/hyperlink" Target="mailto:Jubayer.buet.bd@gmail.com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emf"/><Relationship Id="rId5" Type="http://schemas.openxmlformats.org/officeDocument/2006/relationships/image" Target="../media/image24.emf"/><Relationship Id="rId4" Type="http://schemas.openxmlformats.org/officeDocument/2006/relationships/image" Target="../media/image23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socheton.com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12" Type="http://schemas.microsoft.com/office/2007/relationships/hdphoto" Target="../media/hdphoto5.wdp"/><Relationship Id="rId2" Type="http://schemas.openxmlformats.org/officeDocument/2006/relationships/notesSlide" Target="../notesSlides/notesSlide2.xml"/><Relationship Id="rId16" Type="http://schemas.microsoft.com/office/2007/relationships/hdphoto" Target="../media/hdphoto7.wdp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12.png"/><Relationship Id="rId5" Type="http://schemas.openxmlformats.org/officeDocument/2006/relationships/image" Target="../media/image9.png"/><Relationship Id="rId15" Type="http://schemas.openxmlformats.org/officeDocument/2006/relationships/image" Target="../media/image14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11.png"/><Relationship Id="rId14" Type="http://schemas.microsoft.com/office/2007/relationships/hdphoto" Target="../media/hdphoto6.wdp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f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G"/><Relationship Id="rId5" Type="http://schemas.openxmlformats.org/officeDocument/2006/relationships/image" Target="../media/image19.emf"/><Relationship Id="rId4" Type="http://schemas.openxmlformats.org/officeDocument/2006/relationships/image" Target="../media/image18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379" y="225189"/>
            <a:ext cx="11313994" cy="3264317"/>
          </a:xfrm>
          <a:prstGeom prst="rect">
            <a:avLst/>
          </a:prstGeom>
          <a:ln>
            <a:solidFill>
              <a:srgbClr val="002060"/>
            </a:solidFill>
          </a:ln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28465" y="4978294"/>
            <a:ext cx="9144000" cy="1330383"/>
          </a:xfrm>
        </p:spPr>
        <p:txBody>
          <a:bodyPr>
            <a:normAutofit fontScale="25000" lnSpcReduction="20000"/>
          </a:bodyPr>
          <a:lstStyle/>
          <a:p>
            <a:endParaRPr lang="en-US" dirty="0"/>
          </a:p>
          <a:p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344379" y="3589360"/>
            <a:ext cx="11313994" cy="3043451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800" b="1" dirty="0"/>
              <a:t>Towards 4</a:t>
            </a:r>
            <a:r>
              <a:rPr lang="en-US" sz="4800" b="1" baseline="30000" dirty="0"/>
              <a:t>th</a:t>
            </a:r>
            <a:r>
              <a:rPr lang="en-US" sz="4800" b="1" dirty="0"/>
              <a:t> Industrial Revolution: </a:t>
            </a:r>
            <a:br>
              <a:rPr lang="en-US" sz="4800" b="1" dirty="0"/>
            </a:br>
            <a:r>
              <a:rPr lang="en-US" sz="4800" b="1" dirty="0"/>
              <a:t>Perspective and Our Opportunities</a:t>
            </a:r>
          </a:p>
          <a:p>
            <a:pPr algn="ctr"/>
            <a:r>
              <a:rPr lang="en-US" sz="2400" b="1" dirty="0"/>
              <a:t>Abu Jubayer, Managing Director</a:t>
            </a:r>
          </a:p>
          <a:p>
            <a:pPr algn="ctr"/>
            <a:r>
              <a:rPr lang="en-US" dirty="0"/>
              <a:t>Sustainable Research and Consultancy Ltd. (SRCL)</a:t>
            </a:r>
          </a:p>
          <a:p>
            <a:pPr algn="ctr"/>
            <a:r>
              <a:rPr lang="en-US" dirty="0"/>
              <a:t>28, </a:t>
            </a:r>
            <a:r>
              <a:rPr lang="en-US" dirty="0" err="1"/>
              <a:t>Kawran</a:t>
            </a:r>
            <a:r>
              <a:rPr lang="en-US" dirty="0"/>
              <a:t> Bazar, Dhaka. M: +88 01711 459532</a:t>
            </a:r>
          </a:p>
          <a:p>
            <a:pPr algn="ctr"/>
            <a:r>
              <a:rPr lang="en-US" dirty="0"/>
              <a:t>E: </a:t>
            </a:r>
            <a:r>
              <a:rPr lang="en-US" dirty="0">
                <a:hlinkClick r:id="rId4"/>
              </a:rPr>
              <a:t>Jubayer.buet.bd@gmail.com</a:t>
            </a:r>
            <a:r>
              <a:rPr lang="en-US" dirty="0"/>
              <a:t> W: </a:t>
            </a:r>
            <a:r>
              <a:rPr lang="en-US" dirty="0">
                <a:hlinkClick r:id="rId5"/>
              </a:rPr>
              <a:t>www.srclgroup.com</a:t>
            </a:r>
            <a:r>
              <a:rPr lang="en-US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33481140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Advance Level Training 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0929" y="1938951"/>
            <a:ext cx="2470162" cy="181008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8600" y="2252506"/>
            <a:ext cx="3583134" cy="149653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1306" y="2252505"/>
            <a:ext cx="3379766" cy="149653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00450" y="4464594"/>
            <a:ext cx="3583134" cy="132993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66728" y="4211677"/>
            <a:ext cx="2582072" cy="1810088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Sustainable Research and Consultancy Ltd. (SRCL)</a:t>
            </a:r>
          </a:p>
        </p:txBody>
      </p:sp>
    </p:spTree>
    <p:extLst>
      <p:ext uri="{BB962C8B-B14F-4D97-AF65-F5344CB8AC3E}">
        <p14:creationId xmlns:p14="http://schemas.microsoft.com/office/powerpoint/2010/main" val="28055596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Advance Level Training for Auto Worker Development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Sustainable Research and Consultancy Ltd. (SRCL)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399" y="2006220"/>
            <a:ext cx="4963615" cy="4299045"/>
          </a:xfrm>
        </p:spPr>
      </p:pic>
      <p:sp>
        <p:nvSpPr>
          <p:cNvPr id="8" name="Rounded Rectangle 7"/>
          <p:cNvSpPr/>
          <p:nvPr/>
        </p:nvSpPr>
        <p:spPr>
          <a:xfrm>
            <a:off x="1009934" y="1473959"/>
            <a:ext cx="5086066" cy="216729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3D Model Presentation for Buyer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7388" y="2006220"/>
            <a:ext cx="5224818" cy="4297173"/>
          </a:xfrm>
          <a:prstGeom prst="rect">
            <a:avLst/>
          </a:prstGeom>
        </p:spPr>
      </p:pic>
      <p:sp>
        <p:nvSpPr>
          <p:cNvPr id="10" name="Rounded Rectangle 9"/>
          <p:cNvSpPr/>
          <p:nvPr/>
        </p:nvSpPr>
        <p:spPr>
          <a:xfrm>
            <a:off x="6397388" y="1473959"/>
            <a:ext cx="5224818" cy="26781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3D Automated Cutting Bangladesh</a:t>
            </a:r>
          </a:p>
        </p:txBody>
      </p:sp>
    </p:spTree>
    <p:extLst>
      <p:ext uri="{BB962C8B-B14F-4D97-AF65-F5344CB8AC3E}">
        <p14:creationId xmlns:p14="http://schemas.microsoft.com/office/powerpoint/2010/main" val="28233057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9192" y="2551"/>
            <a:ext cx="10515600" cy="757357"/>
          </a:xfrm>
        </p:spPr>
        <p:txBody>
          <a:bodyPr/>
          <a:lstStyle/>
          <a:p>
            <a:pPr algn="ctr"/>
            <a:r>
              <a:rPr lang="en-US" b="1" dirty="0"/>
              <a:t>Progress in Vietnam and Other Countries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Sustainable Research and Consultancy Ltd. (SRCL)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808199"/>
            <a:ext cx="4572000" cy="2872641"/>
          </a:xfr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3372" y="817470"/>
            <a:ext cx="4838700" cy="2872641"/>
          </a:xfrm>
          <a:prstGeom prst="rect">
            <a:avLst/>
          </a:prstGeom>
        </p:spPr>
      </p:pic>
      <p:sp>
        <p:nvSpPr>
          <p:cNvPr id="11" name="Rounded Rectangle 10"/>
          <p:cNvSpPr/>
          <p:nvPr/>
        </p:nvSpPr>
        <p:spPr>
          <a:xfrm>
            <a:off x="838200" y="3776042"/>
            <a:ext cx="4572000" cy="26781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3D Model Presentation for Buyer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6283372" y="3782693"/>
            <a:ext cx="4995080" cy="26781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Automated Voice Control Sewing Machine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316427"/>
            <a:ext cx="6373761" cy="2039923"/>
          </a:xfrm>
          <a:prstGeom prst="rect">
            <a:avLst/>
          </a:prstGeom>
        </p:spPr>
      </p:pic>
      <p:sp>
        <p:nvSpPr>
          <p:cNvPr id="14" name="Rounded Rectangle 13"/>
          <p:cNvSpPr/>
          <p:nvPr/>
        </p:nvSpPr>
        <p:spPr>
          <a:xfrm>
            <a:off x="7299960" y="4974063"/>
            <a:ext cx="4251960" cy="26781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Automated Leather Processing with Tracing</a:t>
            </a:r>
          </a:p>
        </p:txBody>
      </p:sp>
    </p:spTree>
    <p:extLst>
      <p:ext uri="{BB962C8B-B14F-4D97-AF65-F5344CB8AC3E}">
        <p14:creationId xmlns:p14="http://schemas.microsoft.com/office/powerpoint/2010/main" val="23712322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46890"/>
            <a:ext cx="10515600" cy="829494"/>
          </a:xfrm>
        </p:spPr>
        <p:txBody>
          <a:bodyPr>
            <a:normAutofit fontScale="90000"/>
          </a:bodyPr>
          <a:lstStyle/>
          <a:p>
            <a:pPr lvl="0"/>
            <a:r>
              <a:rPr lang="en-US" sz="2800" b="1" dirty="0">
                <a:latin typeface="Poppins"/>
              </a:rPr>
              <a:t>Top 10 Largest Leather Importers and Exporters</a:t>
            </a:r>
            <a:br>
              <a:rPr lang="en-US" dirty="0">
                <a:solidFill>
                  <a:srgbClr val="677294"/>
                </a:solidFill>
                <a:latin typeface="Poppins"/>
              </a:rPr>
            </a:b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72350550"/>
              </p:ext>
            </p:extLst>
          </p:nvPr>
        </p:nvGraphicFramePr>
        <p:xfrm>
          <a:off x="1153608" y="1478378"/>
          <a:ext cx="4450780" cy="4664326"/>
        </p:xfrm>
        <a:graphic>
          <a:graphicData uri="http://schemas.openxmlformats.org/drawingml/2006/table">
            <a:tbl>
              <a:tblPr/>
              <a:tblGrid>
                <a:gridCol w="14784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861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8614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39307">
                <a:tc>
                  <a:txBody>
                    <a:bodyPr/>
                    <a:lstStyle/>
                    <a:p>
                      <a:r>
                        <a:rPr lang="en-US" sz="1500" b="1" dirty="0">
                          <a:effectLst/>
                        </a:rPr>
                        <a:t>Rank</a:t>
                      </a:r>
                    </a:p>
                  </a:txBody>
                  <a:tcPr marL="76933" marR="76933" marT="76933" marB="7693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1">
                          <a:effectLst/>
                        </a:rPr>
                        <a:t>Country</a:t>
                      </a:r>
                    </a:p>
                  </a:txBody>
                  <a:tcPr marL="76933" marR="76933" marT="76933" marB="7693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1" dirty="0">
                          <a:effectLst/>
                        </a:rPr>
                        <a:t>2019 Import Value (US$ million)</a:t>
                      </a:r>
                    </a:p>
                  </a:txBody>
                  <a:tcPr marL="76933" marR="76933" marT="76933" marB="7693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2303">
                <a:tc>
                  <a:txBody>
                    <a:bodyPr/>
                    <a:lstStyle/>
                    <a:p>
                      <a:r>
                        <a:rPr lang="en-US" sz="1500" b="0">
                          <a:effectLst/>
                        </a:rPr>
                        <a:t>1</a:t>
                      </a:r>
                    </a:p>
                  </a:txBody>
                  <a:tcPr marL="76933" marR="76933" marT="76933" marB="7693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>
                          <a:effectLst/>
                        </a:rPr>
                        <a:t>Italy</a:t>
                      </a:r>
                    </a:p>
                  </a:txBody>
                  <a:tcPr marL="76933" marR="76933" marT="76933" marB="7693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>
                          <a:effectLst/>
                        </a:rPr>
                        <a:t>2,413.6</a:t>
                      </a:r>
                    </a:p>
                  </a:txBody>
                  <a:tcPr marL="76933" marR="76933" marT="76933" marB="7693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2303">
                <a:tc>
                  <a:txBody>
                    <a:bodyPr/>
                    <a:lstStyle/>
                    <a:p>
                      <a:r>
                        <a:rPr lang="en-US" sz="1500" b="0">
                          <a:effectLst/>
                        </a:rPr>
                        <a:t>2</a:t>
                      </a:r>
                    </a:p>
                  </a:txBody>
                  <a:tcPr marL="76933" marR="76933" marT="76933" marB="7693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dirty="0">
                          <a:effectLst/>
                        </a:rPr>
                        <a:t>China</a:t>
                      </a:r>
                    </a:p>
                  </a:txBody>
                  <a:tcPr marL="76933" marR="76933" marT="76933" marB="7693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>
                          <a:effectLst/>
                        </a:rPr>
                        <a:t>967</a:t>
                      </a:r>
                    </a:p>
                  </a:txBody>
                  <a:tcPr marL="76933" marR="76933" marT="76933" marB="7693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2303">
                <a:tc>
                  <a:txBody>
                    <a:bodyPr/>
                    <a:lstStyle/>
                    <a:p>
                      <a:r>
                        <a:rPr lang="en-US" sz="1500" b="0">
                          <a:effectLst/>
                        </a:rPr>
                        <a:t>3</a:t>
                      </a:r>
                    </a:p>
                  </a:txBody>
                  <a:tcPr marL="76933" marR="76933" marT="76933" marB="7693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dirty="0">
                          <a:effectLst/>
                        </a:rPr>
                        <a:t>Mexico</a:t>
                      </a:r>
                    </a:p>
                  </a:txBody>
                  <a:tcPr marL="76933" marR="76933" marT="76933" marB="7693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>
                          <a:effectLst/>
                        </a:rPr>
                        <a:t>772.3</a:t>
                      </a:r>
                    </a:p>
                  </a:txBody>
                  <a:tcPr marL="76933" marR="76933" marT="76933" marB="7693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2303">
                <a:tc>
                  <a:txBody>
                    <a:bodyPr/>
                    <a:lstStyle/>
                    <a:p>
                      <a:r>
                        <a:rPr lang="en-US" sz="1500" b="0">
                          <a:effectLst/>
                        </a:rPr>
                        <a:t>4</a:t>
                      </a:r>
                    </a:p>
                  </a:txBody>
                  <a:tcPr marL="76933" marR="76933" marT="76933" marB="7693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>
                          <a:effectLst/>
                        </a:rPr>
                        <a:t>USA</a:t>
                      </a:r>
                    </a:p>
                  </a:txBody>
                  <a:tcPr marL="76933" marR="76933" marT="76933" marB="7693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>
                          <a:effectLst/>
                        </a:rPr>
                        <a:t>603.5</a:t>
                      </a:r>
                    </a:p>
                  </a:txBody>
                  <a:tcPr marL="76933" marR="76933" marT="76933" marB="7693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2303">
                <a:tc>
                  <a:txBody>
                    <a:bodyPr/>
                    <a:lstStyle/>
                    <a:p>
                      <a:r>
                        <a:rPr lang="en-US" sz="1500" b="0">
                          <a:effectLst/>
                        </a:rPr>
                        <a:t>5</a:t>
                      </a:r>
                    </a:p>
                  </a:txBody>
                  <a:tcPr marL="76933" marR="76933" marT="76933" marB="7693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>
                          <a:effectLst/>
                        </a:rPr>
                        <a:t>Romania</a:t>
                      </a:r>
                    </a:p>
                  </a:txBody>
                  <a:tcPr marL="76933" marR="76933" marT="76933" marB="7693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>
                          <a:effectLst/>
                        </a:rPr>
                        <a:t>442.7</a:t>
                      </a:r>
                    </a:p>
                  </a:txBody>
                  <a:tcPr marL="76933" marR="76933" marT="76933" marB="7693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2303">
                <a:tc>
                  <a:txBody>
                    <a:bodyPr/>
                    <a:lstStyle/>
                    <a:p>
                      <a:r>
                        <a:rPr lang="en-US" sz="1500" b="0">
                          <a:effectLst/>
                        </a:rPr>
                        <a:t>6</a:t>
                      </a:r>
                    </a:p>
                  </a:txBody>
                  <a:tcPr marL="76933" marR="76933" marT="76933" marB="7693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>
                          <a:effectLst/>
                        </a:rPr>
                        <a:t>Portugal</a:t>
                      </a:r>
                    </a:p>
                  </a:txBody>
                  <a:tcPr marL="76933" marR="76933" marT="76933" marB="7693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>
                          <a:effectLst/>
                        </a:rPr>
                        <a:t>418.7</a:t>
                      </a:r>
                    </a:p>
                  </a:txBody>
                  <a:tcPr marL="76933" marR="76933" marT="76933" marB="7693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2303">
                <a:tc>
                  <a:txBody>
                    <a:bodyPr/>
                    <a:lstStyle/>
                    <a:p>
                      <a:r>
                        <a:rPr lang="en-US" sz="1500" b="0">
                          <a:effectLst/>
                        </a:rPr>
                        <a:t>7</a:t>
                      </a:r>
                    </a:p>
                  </a:txBody>
                  <a:tcPr marL="76933" marR="76933" marT="76933" marB="7693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>
                          <a:effectLst/>
                        </a:rPr>
                        <a:t>Poland</a:t>
                      </a:r>
                    </a:p>
                  </a:txBody>
                  <a:tcPr marL="76933" marR="76933" marT="76933" marB="7693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>
                          <a:effectLst/>
                        </a:rPr>
                        <a:t>388.7</a:t>
                      </a:r>
                    </a:p>
                  </a:txBody>
                  <a:tcPr marL="76933" marR="76933" marT="76933" marB="7693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2303">
                <a:tc>
                  <a:txBody>
                    <a:bodyPr/>
                    <a:lstStyle/>
                    <a:p>
                      <a:r>
                        <a:rPr lang="en-US" sz="1500" b="0">
                          <a:effectLst/>
                        </a:rPr>
                        <a:t>8</a:t>
                      </a:r>
                    </a:p>
                  </a:txBody>
                  <a:tcPr marL="76933" marR="76933" marT="76933" marB="7693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>
                          <a:effectLst/>
                        </a:rPr>
                        <a:t>South Korea</a:t>
                      </a:r>
                    </a:p>
                  </a:txBody>
                  <a:tcPr marL="76933" marR="76933" marT="76933" marB="7693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>
                          <a:effectLst/>
                        </a:rPr>
                        <a:t>385.1</a:t>
                      </a:r>
                    </a:p>
                  </a:txBody>
                  <a:tcPr marL="76933" marR="76933" marT="76933" marB="7693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82303">
                <a:tc>
                  <a:txBody>
                    <a:bodyPr/>
                    <a:lstStyle/>
                    <a:p>
                      <a:r>
                        <a:rPr lang="en-US" sz="1500" b="0">
                          <a:effectLst/>
                        </a:rPr>
                        <a:t>9</a:t>
                      </a:r>
                    </a:p>
                  </a:txBody>
                  <a:tcPr marL="76933" marR="76933" marT="76933" marB="7693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>
                          <a:effectLst/>
                        </a:rPr>
                        <a:t>Hungary</a:t>
                      </a:r>
                    </a:p>
                  </a:txBody>
                  <a:tcPr marL="76933" marR="76933" marT="76933" marB="7693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>
                          <a:effectLst/>
                        </a:rPr>
                        <a:t>238.1</a:t>
                      </a:r>
                    </a:p>
                  </a:txBody>
                  <a:tcPr marL="76933" marR="76933" marT="76933" marB="7693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82303">
                <a:tc>
                  <a:txBody>
                    <a:bodyPr/>
                    <a:lstStyle/>
                    <a:p>
                      <a:r>
                        <a:rPr lang="en-US" sz="1500" b="0">
                          <a:effectLst/>
                        </a:rPr>
                        <a:t>10</a:t>
                      </a:r>
                    </a:p>
                  </a:txBody>
                  <a:tcPr marL="76933" marR="76933" marT="76933" marB="7693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>
                          <a:effectLst/>
                        </a:rPr>
                        <a:t>Japan</a:t>
                      </a:r>
                    </a:p>
                  </a:txBody>
                  <a:tcPr marL="76933" marR="76933" marT="76933" marB="7693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dirty="0">
                          <a:effectLst/>
                        </a:rPr>
                        <a:t>192.9</a:t>
                      </a:r>
                    </a:p>
                  </a:txBody>
                  <a:tcPr marL="76933" marR="76933" marT="76933" marB="7693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Sustainable Research and Consultancy Ltd. (SRCL)</a:t>
            </a:r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353962" y="646890"/>
            <a:ext cx="184731" cy="41160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133308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2400152"/>
              </p:ext>
            </p:extLst>
          </p:nvPr>
        </p:nvGraphicFramePr>
        <p:xfrm>
          <a:off x="6422016" y="1476384"/>
          <a:ext cx="5231291" cy="4664328"/>
        </p:xfrm>
        <a:graphic>
          <a:graphicData uri="http://schemas.openxmlformats.org/drawingml/2006/table">
            <a:tbl>
              <a:tblPr/>
              <a:tblGrid>
                <a:gridCol w="17376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67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467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42558"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>
                          <a:effectLst/>
                        </a:rPr>
                        <a:t>Rank</a:t>
                      </a:r>
                    </a:p>
                  </a:txBody>
                  <a:tcPr marL="76933" marR="76933" marT="76933" marB="7693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>
                          <a:effectLst/>
                        </a:rPr>
                        <a:t>Country</a:t>
                      </a:r>
                    </a:p>
                  </a:txBody>
                  <a:tcPr marL="76933" marR="76933" marT="76933" marB="7693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>
                          <a:effectLst/>
                        </a:rPr>
                        <a:t>2019 Export Value (US$ million)</a:t>
                      </a:r>
                    </a:p>
                  </a:txBody>
                  <a:tcPr marL="76933" marR="76933" marT="76933" marB="7693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2177">
                <a:tc>
                  <a:txBody>
                    <a:bodyPr/>
                    <a:lstStyle/>
                    <a:p>
                      <a:r>
                        <a:rPr lang="en-US" sz="1500" b="0">
                          <a:effectLst/>
                        </a:rPr>
                        <a:t>1</a:t>
                      </a:r>
                    </a:p>
                  </a:txBody>
                  <a:tcPr marL="76933" marR="76933" marT="76933" marB="7693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>
                          <a:effectLst/>
                        </a:rPr>
                        <a:t>Italy</a:t>
                      </a:r>
                    </a:p>
                  </a:txBody>
                  <a:tcPr marL="76933" marR="76933" marT="76933" marB="7693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>
                          <a:effectLst/>
                        </a:rPr>
                        <a:t>3,819.8</a:t>
                      </a:r>
                    </a:p>
                  </a:txBody>
                  <a:tcPr marL="76933" marR="76933" marT="76933" marB="7693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2177">
                <a:tc>
                  <a:txBody>
                    <a:bodyPr/>
                    <a:lstStyle/>
                    <a:p>
                      <a:r>
                        <a:rPr lang="en-US" sz="1500" b="0">
                          <a:effectLst/>
                        </a:rPr>
                        <a:t>2</a:t>
                      </a:r>
                    </a:p>
                  </a:txBody>
                  <a:tcPr marL="76933" marR="76933" marT="76933" marB="7693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>
                          <a:effectLst/>
                        </a:rPr>
                        <a:t>USA</a:t>
                      </a:r>
                    </a:p>
                  </a:txBody>
                  <a:tcPr marL="76933" marR="76933" marT="76933" marB="7693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>
                          <a:effectLst/>
                        </a:rPr>
                        <a:t>1,700.4</a:t>
                      </a:r>
                    </a:p>
                  </a:txBody>
                  <a:tcPr marL="76933" marR="76933" marT="76933" marB="7693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2177">
                <a:tc>
                  <a:txBody>
                    <a:bodyPr/>
                    <a:lstStyle/>
                    <a:p>
                      <a:r>
                        <a:rPr lang="en-US" sz="1500" b="0">
                          <a:effectLst/>
                        </a:rPr>
                        <a:t>3</a:t>
                      </a:r>
                    </a:p>
                  </a:txBody>
                  <a:tcPr marL="76933" marR="76933" marT="76933" marB="7693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>
                          <a:effectLst/>
                        </a:rPr>
                        <a:t>China</a:t>
                      </a:r>
                    </a:p>
                  </a:txBody>
                  <a:tcPr marL="76933" marR="76933" marT="76933" marB="7693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>
                          <a:effectLst/>
                        </a:rPr>
                        <a:t>909.1</a:t>
                      </a:r>
                    </a:p>
                  </a:txBody>
                  <a:tcPr marL="76933" marR="76933" marT="76933" marB="7693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2177">
                <a:tc>
                  <a:txBody>
                    <a:bodyPr/>
                    <a:lstStyle/>
                    <a:p>
                      <a:r>
                        <a:rPr lang="en-US" sz="1500" b="0">
                          <a:effectLst/>
                        </a:rPr>
                        <a:t>4</a:t>
                      </a:r>
                    </a:p>
                  </a:txBody>
                  <a:tcPr marL="76933" marR="76933" marT="76933" marB="7693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>
                          <a:effectLst/>
                        </a:rPr>
                        <a:t>South Korea</a:t>
                      </a:r>
                    </a:p>
                  </a:txBody>
                  <a:tcPr marL="76933" marR="76933" marT="76933" marB="7693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dirty="0">
                          <a:effectLst/>
                        </a:rPr>
                        <a:t>509.5</a:t>
                      </a:r>
                    </a:p>
                  </a:txBody>
                  <a:tcPr marL="76933" marR="76933" marT="76933" marB="7693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2177">
                <a:tc>
                  <a:txBody>
                    <a:bodyPr/>
                    <a:lstStyle/>
                    <a:p>
                      <a:r>
                        <a:rPr lang="en-US" sz="1500" b="0">
                          <a:effectLst/>
                        </a:rPr>
                        <a:t>5</a:t>
                      </a:r>
                    </a:p>
                  </a:txBody>
                  <a:tcPr marL="76933" marR="76933" marT="76933" marB="7693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>
                          <a:effectLst/>
                        </a:rPr>
                        <a:t>UK</a:t>
                      </a:r>
                    </a:p>
                  </a:txBody>
                  <a:tcPr marL="76933" marR="76933" marT="76933" marB="7693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>
                          <a:effectLst/>
                        </a:rPr>
                        <a:t>338.2</a:t>
                      </a:r>
                    </a:p>
                  </a:txBody>
                  <a:tcPr marL="76933" marR="76933" marT="76933" marB="7693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2177">
                <a:tc>
                  <a:txBody>
                    <a:bodyPr/>
                    <a:lstStyle/>
                    <a:p>
                      <a:r>
                        <a:rPr lang="en-US" sz="1500" b="0">
                          <a:effectLst/>
                        </a:rPr>
                        <a:t>6</a:t>
                      </a:r>
                    </a:p>
                  </a:txBody>
                  <a:tcPr marL="76933" marR="76933" marT="76933" marB="7693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>
                          <a:effectLst/>
                        </a:rPr>
                        <a:t>Mexico</a:t>
                      </a:r>
                    </a:p>
                  </a:txBody>
                  <a:tcPr marL="76933" marR="76933" marT="76933" marB="7693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dirty="0">
                          <a:effectLst/>
                        </a:rPr>
                        <a:t>316.9</a:t>
                      </a:r>
                    </a:p>
                  </a:txBody>
                  <a:tcPr marL="76933" marR="76933" marT="76933" marB="7693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02177">
                <a:tc>
                  <a:txBody>
                    <a:bodyPr/>
                    <a:lstStyle/>
                    <a:p>
                      <a:r>
                        <a:rPr lang="en-US" sz="1500" b="0">
                          <a:effectLst/>
                        </a:rPr>
                        <a:t>7</a:t>
                      </a:r>
                    </a:p>
                  </a:txBody>
                  <a:tcPr marL="76933" marR="76933" marT="76933" marB="7693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>
                          <a:effectLst/>
                        </a:rPr>
                        <a:t>Poland</a:t>
                      </a:r>
                    </a:p>
                  </a:txBody>
                  <a:tcPr marL="76933" marR="76933" marT="76933" marB="7693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>
                          <a:effectLst/>
                        </a:rPr>
                        <a:t>269</a:t>
                      </a:r>
                    </a:p>
                  </a:txBody>
                  <a:tcPr marL="76933" marR="76933" marT="76933" marB="7693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02177">
                <a:tc>
                  <a:txBody>
                    <a:bodyPr/>
                    <a:lstStyle/>
                    <a:p>
                      <a:r>
                        <a:rPr lang="en-US" sz="1500" b="0">
                          <a:effectLst/>
                        </a:rPr>
                        <a:t>8</a:t>
                      </a:r>
                    </a:p>
                  </a:txBody>
                  <a:tcPr marL="76933" marR="76933" marT="76933" marB="7693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>
                          <a:effectLst/>
                        </a:rPr>
                        <a:t>Pakistan</a:t>
                      </a:r>
                    </a:p>
                  </a:txBody>
                  <a:tcPr marL="76933" marR="76933" marT="76933" marB="7693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>
                          <a:effectLst/>
                        </a:rPr>
                        <a:t>228</a:t>
                      </a:r>
                    </a:p>
                  </a:txBody>
                  <a:tcPr marL="76933" marR="76933" marT="76933" marB="7693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02177">
                <a:tc>
                  <a:txBody>
                    <a:bodyPr/>
                    <a:lstStyle/>
                    <a:p>
                      <a:r>
                        <a:rPr lang="en-US" sz="1500" b="0">
                          <a:effectLst/>
                        </a:rPr>
                        <a:t>9</a:t>
                      </a:r>
                    </a:p>
                  </a:txBody>
                  <a:tcPr marL="76933" marR="76933" marT="76933" marB="7693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>
                          <a:effectLst/>
                        </a:rPr>
                        <a:t>New Zealand</a:t>
                      </a:r>
                    </a:p>
                  </a:txBody>
                  <a:tcPr marL="76933" marR="76933" marT="76933" marB="7693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>
                          <a:effectLst/>
                        </a:rPr>
                        <a:t>179</a:t>
                      </a:r>
                    </a:p>
                  </a:txBody>
                  <a:tcPr marL="76933" marR="76933" marT="76933" marB="7693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02177">
                <a:tc>
                  <a:txBody>
                    <a:bodyPr/>
                    <a:lstStyle/>
                    <a:p>
                      <a:r>
                        <a:rPr lang="en-US" sz="1500" b="0">
                          <a:effectLst/>
                        </a:rPr>
                        <a:t>10</a:t>
                      </a:r>
                    </a:p>
                  </a:txBody>
                  <a:tcPr marL="76933" marR="76933" marT="76933" marB="7693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>
                          <a:effectLst/>
                        </a:rPr>
                        <a:t>Canada</a:t>
                      </a:r>
                    </a:p>
                  </a:txBody>
                  <a:tcPr marL="76933" marR="76933" marT="76933" marB="7693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dirty="0">
                          <a:effectLst/>
                        </a:rPr>
                        <a:t>159.8</a:t>
                      </a:r>
                    </a:p>
                  </a:txBody>
                  <a:tcPr marL="76933" marR="76933" marT="76933" marB="7693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964328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32155"/>
          </a:xfrm>
        </p:spPr>
        <p:txBody>
          <a:bodyPr/>
          <a:lstStyle/>
          <a:p>
            <a:pPr algn="ctr"/>
            <a:r>
              <a:rPr lang="en-US" b="1" dirty="0"/>
              <a:t>Basic Team Members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89177527"/>
              </p:ext>
            </p:extLst>
          </p:nvPr>
        </p:nvGraphicFramePr>
        <p:xfrm>
          <a:off x="853440" y="1234440"/>
          <a:ext cx="10610680" cy="478117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296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71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030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2087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Sl. No.</a:t>
                      </a:r>
                      <a:endParaRPr lang="en-US" sz="1600" b="1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Name</a:t>
                      </a:r>
                      <a:endParaRPr lang="en-US" sz="1600" b="1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Qualification (Basic</a:t>
                      </a:r>
                      <a:r>
                        <a:rPr lang="en-US" sz="1800" baseline="0" dirty="0">
                          <a:solidFill>
                            <a:schemeClr val="tx1"/>
                          </a:solidFill>
                          <a:effectLst/>
                        </a:rPr>
                        <a:t> Education)</a:t>
                      </a:r>
                      <a:endParaRPr lang="en-US" sz="1600" b="1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Relevant Experience (Year)</a:t>
                      </a:r>
                      <a:endParaRPr lang="en-US" sz="1600" b="1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3345">
                <a:tc>
                  <a:txBody>
                    <a:bodyPr/>
                    <a:lstStyle/>
                    <a:p>
                      <a:pPr marL="0" indent="0" algn="ctr">
                        <a:buFont typeface="+mj-lt"/>
                        <a:buNone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01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Dr. Md. </a:t>
                      </a:r>
                      <a:r>
                        <a:rPr lang="en-US" sz="1600" dirty="0" err="1">
                          <a:effectLst/>
                        </a:rPr>
                        <a:t>Mazedul</a:t>
                      </a:r>
                      <a:r>
                        <a:rPr lang="en-US" sz="1600" dirty="0">
                          <a:effectLst/>
                        </a:rPr>
                        <a:t> </a:t>
                      </a:r>
                      <a:r>
                        <a:rPr lang="en-US" sz="1600" dirty="0" err="1">
                          <a:effectLst/>
                        </a:rPr>
                        <a:t>Haque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PhD, Netherland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18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3345">
                <a:tc>
                  <a:txBody>
                    <a:bodyPr/>
                    <a:lstStyle/>
                    <a:p>
                      <a:pPr marL="0" indent="0" algn="ctr">
                        <a:buFont typeface="+mj-lt"/>
                        <a:buNone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02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Dr. </a:t>
                      </a:r>
                      <a:r>
                        <a:rPr lang="en-US" sz="1600" dirty="0" err="1">
                          <a:effectLst/>
                        </a:rPr>
                        <a:t>Sayed</a:t>
                      </a:r>
                      <a:r>
                        <a:rPr lang="en-US" sz="1600" dirty="0">
                          <a:effectLst/>
                        </a:rPr>
                        <a:t> Md. </a:t>
                      </a:r>
                      <a:r>
                        <a:rPr lang="en-US" sz="1600" dirty="0" err="1">
                          <a:effectLst/>
                        </a:rPr>
                        <a:t>Nazim</a:t>
                      </a:r>
                      <a:r>
                        <a:rPr lang="en-US" sz="1600" dirty="0">
                          <a:effectLst/>
                        </a:rPr>
                        <a:t> Uddin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PhD, Canada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13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3345">
                <a:tc>
                  <a:txBody>
                    <a:bodyPr/>
                    <a:lstStyle/>
                    <a:p>
                      <a:pPr marL="0" indent="0" algn="ctr">
                        <a:buFont typeface="+mj-lt"/>
                        <a:buNone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03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Dr. </a:t>
                      </a:r>
                      <a:r>
                        <a:rPr lang="en-US" sz="1600" dirty="0" err="1">
                          <a:effectLst/>
                        </a:rPr>
                        <a:t>Razib</a:t>
                      </a:r>
                      <a:r>
                        <a:rPr lang="en-US" sz="1600" dirty="0">
                          <a:effectLst/>
                        </a:rPr>
                        <a:t> </a:t>
                      </a:r>
                      <a:r>
                        <a:rPr lang="en-US" sz="1600" dirty="0" err="1">
                          <a:effectLst/>
                        </a:rPr>
                        <a:t>Amirul</a:t>
                      </a:r>
                      <a:r>
                        <a:rPr lang="en-US" sz="1600" dirty="0">
                          <a:effectLst/>
                        </a:rPr>
                        <a:t> Islam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PhD, Canada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12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3345">
                <a:tc>
                  <a:txBody>
                    <a:bodyPr/>
                    <a:lstStyle/>
                    <a:p>
                      <a:pPr marL="0" indent="0" algn="ctr">
                        <a:buFont typeface="+mj-lt"/>
                        <a:buNone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04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Dr. </a:t>
                      </a:r>
                      <a:r>
                        <a:rPr lang="en-US" sz="1600" dirty="0" err="1">
                          <a:effectLst/>
                        </a:rPr>
                        <a:t>Zahanara</a:t>
                      </a:r>
                      <a:r>
                        <a:rPr lang="en-US" sz="1600" dirty="0">
                          <a:effectLst/>
                        </a:rPr>
                        <a:t> Parvin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PhD, Japan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12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3345">
                <a:tc>
                  <a:txBody>
                    <a:bodyPr/>
                    <a:lstStyle/>
                    <a:p>
                      <a:pPr marL="0" indent="0" algn="ctr">
                        <a:buFont typeface="+mj-lt"/>
                        <a:buNone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05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Abu Jubayer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M. Sc. (BUET)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12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3345">
                <a:tc>
                  <a:txBody>
                    <a:bodyPr/>
                    <a:lstStyle/>
                    <a:p>
                      <a:pPr marL="0" indent="0" algn="ctr">
                        <a:buFont typeface="+mj-lt"/>
                        <a:buNone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06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Sadequr Rahman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M. Sc. (BUET)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10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3345">
                <a:tc>
                  <a:txBody>
                    <a:bodyPr/>
                    <a:lstStyle/>
                    <a:p>
                      <a:pPr marL="0" indent="0" algn="ctr">
                        <a:buFont typeface="+mj-lt"/>
                        <a:buNone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07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Emdad Ali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M. Sc. (JU)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18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3345">
                <a:tc>
                  <a:txBody>
                    <a:bodyPr/>
                    <a:lstStyle/>
                    <a:p>
                      <a:pPr marL="0" indent="0" algn="ctr">
                        <a:buFont typeface="+mj-lt"/>
                        <a:buNone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08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Jinnat Ara Khatun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M. ED (DU)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14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93345">
                <a:tc>
                  <a:txBody>
                    <a:bodyPr/>
                    <a:lstStyle/>
                    <a:p>
                      <a:pPr marL="0" indent="0" algn="ctr">
                        <a:buFont typeface="+mj-lt"/>
                        <a:buNone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09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Mehedi Hassan 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M. S. S. (DU), IT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10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93345">
                <a:tc>
                  <a:txBody>
                    <a:bodyPr/>
                    <a:lstStyle/>
                    <a:p>
                      <a:pPr marL="0" indent="0" algn="ctr">
                        <a:buFont typeface="+mj-lt"/>
                        <a:buNone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Nazmul Hassan 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B. SC. In CSE, (UAP), IT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8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93345">
                <a:tc>
                  <a:txBody>
                    <a:bodyPr/>
                    <a:lstStyle/>
                    <a:p>
                      <a:pPr marL="0" indent="0" algn="ctr">
                        <a:buFont typeface="+mj-lt"/>
                        <a:buNone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11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Sanjida Rahman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B. SC. In CSE, (CUET), IT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8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93345">
                <a:tc>
                  <a:txBody>
                    <a:bodyPr/>
                    <a:lstStyle/>
                    <a:p>
                      <a:pPr marL="0" indent="0" algn="ctr">
                        <a:buFont typeface="+mj-lt"/>
                        <a:buNone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12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Tanvir Rahman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B. SC. In CSE, (CUET), IT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5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93345">
                <a:tc>
                  <a:txBody>
                    <a:bodyPr/>
                    <a:lstStyle/>
                    <a:p>
                      <a:pPr marL="0" indent="0" algn="ctr">
                        <a:buFont typeface="+mj-lt"/>
                        <a:buNone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13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Salim Ahmed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B. SC. In CSE, (BUET), IT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5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93345">
                <a:tc>
                  <a:txBody>
                    <a:bodyPr/>
                    <a:lstStyle/>
                    <a:p>
                      <a:pPr marL="0" indent="0" algn="ctr">
                        <a:buFont typeface="+mj-lt"/>
                        <a:buNone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14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IT Support Technician (6)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Various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Various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93345">
                <a:tc>
                  <a:txBody>
                    <a:bodyPr/>
                    <a:lstStyle/>
                    <a:p>
                      <a:pPr marL="0" indent="0" algn="ctr">
                        <a:buFont typeface="+mj-lt"/>
                        <a:buNone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Office Staff (7)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Various 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Various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Sustainable Research and Consultancy Ltd. (SRCL)</a:t>
            </a:r>
          </a:p>
        </p:txBody>
      </p:sp>
    </p:spTree>
    <p:extLst>
      <p:ext uri="{BB962C8B-B14F-4D97-AF65-F5344CB8AC3E}">
        <p14:creationId xmlns:p14="http://schemas.microsoft.com/office/powerpoint/2010/main" val="10500390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Tentative Funding Sources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>
            <a:normAutofit fontScale="77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Different Ministry Project (Labor Ministry, PM Office, ICT, A2I and others)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Bank Fund for Green Project Development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Foreign Investment in Leather Sector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World Bank Running Project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World Bank Upcoming Project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ADB Running Project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ADB Upcoming Project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EU Running Project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NSDA Running and Upcoming Project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ILO and Other UN Organization Projects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Chamber of Commerce Projects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Others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Sustainable Research and Consultancy Ltd. (SRCL)</a:t>
            </a:r>
          </a:p>
        </p:txBody>
      </p:sp>
    </p:spTree>
    <p:extLst>
      <p:ext uri="{BB962C8B-B14F-4D97-AF65-F5344CB8AC3E}">
        <p14:creationId xmlns:p14="http://schemas.microsoft.com/office/powerpoint/2010/main" val="4222192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Our Basic Activities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3879" y="1690688"/>
            <a:ext cx="4854281" cy="4344353"/>
          </a:xfrm>
        </p:spPr>
        <p:txBody>
          <a:bodyPr>
            <a:normAutofit fontScale="92500"/>
          </a:bodyPr>
          <a:lstStyle/>
          <a:p>
            <a:pPr marL="0" indent="0" algn="ctr">
              <a:buNone/>
            </a:pPr>
            <a:r>
              <a:rPr lang="en-US" sz="3200" b="1" u="sng" dirty="0"/>
              <a:t>Project Procurement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Project Conceptualization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Concept Note preparation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Donor Agencies and Ministry Proposal Preparation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File Processing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Fund Allocation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Banking Fund Management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Green fund Management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095999" y="1825625"/>
            <a:ext cx="5532121" cy="4209416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200" b="1" u="sng" dirty="0"/>
              <a:t>Project Implementation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International Training Arrangement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Master </a:t>
            </a:r>
            <a:r>
              <a:rPr lang="en-US" dirty="0" err="1"/>
              <a:t>ToT</a:t>
            </a:r>
            <a:r>
              <a:rPr lang="en-US" dirty="0"/>
              <a:t> Preparation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Field Training Implementation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Online Training Program Arrangement (Classroom and Trainer Module)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Cloud Based Hands on Training Program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Procurement and Setup advance level technologies for factories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Run Online based market for leather sectors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Sustainable Research and Consultancy Ltd. (SRCL)</a:t>
            </a:r>
          </a:p>
        </p:txBody>
      </p:sp>
    </p:spTree>
    <p:extLst>
      <p:ext uri="{BB962C8B-B14F-4D97-AF65-F5344CB8AC3E}">
        <p14:creationId xmlns:p14="http://schemas.microsoft.com/office/powerpoint/2010/main" val="5290000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30992"/>
            <a:ext cx="10515600" cy="964125"/>
          </a:xfrm>
        </p:spPr>
        <p:txBody>
          <a:bodyPr/>
          <a:lstStyle/>
          <a:p>
            <a:pPr algn="ctr"/>
            <a:r>
              <a:rPr lang="en-US" b="1" dirty="0"/>
              <a:t>Benefits of Leather Trade Organization (TO)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73480" y="1112520"/>
            <a:ext cx="9845040" cy="5064443"/>
          </a:xfrm>
        </p:spPr>
        <p:txBody>
          <a:bodyPr>
            <a:normAutofit fontScale="6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More International Buyers and More Export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Demand of Era and Change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Different Loan &amp; Green Fund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Skill development, SME improvement &amp; other relevant projects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Advance Level Mass Production in House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Advance for 4IR activities which Must Come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Compete International Market in Advance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New Bank Loan for Members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International Project Fund Gain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Skilled Manpower Development for Factories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New start for committee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Acceptance to Honorable Prime Minister, People Republic of Bangladesh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National and International Reputation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Start a new concept for All Members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Benefit in the long run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Sustainable Research and Consultancy Ltd. (SRCL)</a:t>
            </a:r>
          </a:p>
        </p:txBody>
      </p:sp>
    </p:spTree>
    <p:extLst>
      <p:ext uri="{BB962C8B-B14F-4D97-AF65-F5344CB8AC3E}">
        <p14:creationId xmlns:p14="http://schemas.microsoft.com/office/powerpoint/2010/main" val="22029468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Benefits of SRCL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6091" y="1810385"/>
            <a:ext cx="10939818" cy="3005682"/>
          </a:xfrm>
        </p:spPr>
        <p:txBody>
          <a:bodyPr>
            <a:normAutofit fontScale="925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Improve the Advance level of Training program in Bangladesh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Become a New Entrepreneur for 4IR &amp; relevant sector in industry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Advance Technological Development for Skilled Sector and Become pioneer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General Consultancy Fees from this project Procurement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Service Charges from different loan or green fund management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General remuneration from project management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Sustainable Research and Consultancy Ltd. (SRCL)</a:t>
            </a:r>
          </a:p>
        </p:txBody>
      </p:sp>
    </p:spTree>
    <p:extLst>
      <p:ext uri="{BB962C8B-B14F-4D97-AF65-F5344CB8AC3E}">
        <p14:creationId xmlns:p14="http://schemas.microsoft.com/office/powerpoint/2010/main" val="11673615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Why Choose Us?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93521"/>
            <a:ext cx="10515600" cy="4267200"/>
          </a:xfrm>
        </p:spPr>
        <p:txBody>
          <a:bodyPr/>
          <a:lstStyle/>
          <a:p>
            <a:r>
              <a:rPr lang="en-US" dirty="0"/>
              <a:t>Bangladesh Govt. Registered Company for Consultancy  (Incorporation, TIN, VAT and Trade License)</a:t>
            </a:r>
          </a:p>
          <a:p>
            <a:r>
              <a:rPr lang="en-US" dirty="0"/>
              <a:t>National and International Experienced Team members</a:t>
            </a:r>
          </a:p>
          <a:p>
            <a:r>
              <a:rPr lang="en-US" dirty="0"/>
              <a:t>International Trainer Pool (Australia, Singapore, Sri Lanka, India and Japan)</a:t>
            </a:r>
          </a:p>
          <a:p>
            <a:r>
              <a:rPr lang="en-US" dirty="0"/>
              <a:t>Improved Online Training Facilities </a:t>
            </a:r>
          </a:p>
          <a:p>
            <a:r>
              <a:rPr lang="en-US" dirty="0"/>
              <a:t>Different Running Training Projects (</a:t>
            </a:r>
            <a:r>
              <a:rPr lang="en-US" dirty="0">
                <a:hlinkClick r:id="rId2"/>
              </a:rPr>
              <a:t>www.socheton.com</a:t>
            </a:r>
            <a:r>
              <a:rPr lang="en-US" dirty="0"/>
              <a:t> )</a:t>
            </a:r>
          </a:p>
          <a:p>
            <a:r>
              <a:rPr lang="en-US" dirty="0"/>
              <a:t>Relevant with different ministry of Government and other Donor Organization.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Sustainable Research and Consultancy Ltd. (SRCL)</a:t>
            </a:r>
          </a:p>
        </p:txBody>
      </p:sp>
    </p:spTree>
    <p:extLst>
      <p:ext uri="{BB962C8B-B14F-4D97-AF65-F5344CB8AC3E}">
        <p14:creationId xmlns:p14="http://schemas.microsoft.com/office/powerpoint/2010/main" val="22711966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Chronology of Industrial Development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2639" y="1825625"/>
            <a:ext cx="9171295" cy="4351338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Sustainable Research and Consultancy Ltd. (SRCL)</a:t>
            </a:r>
          </a:p>
        </p:txBody>
      </p:sp>
    </p:spTree>
    <p:extLst>
      <p:ext uri="{BB962C8B-B14F-4D97-AF65-F5344CB8AC3E}">
        <p14:creationId xmlns:p14="http://schemas.microsoft.com/office/powerpoint/2010/main" val="37750341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8410" y="84494"/>
            <a:ext cx="10515600" cy="540346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Some Running Projects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410" y="737420"/>
            <a:ext cx="4792236" cy="561893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148221" y="1250552"/>
            <a:ext cx="5618930" cy="4592654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Sustainable Research and Consultancy Ltd. (SRCL)</a:t>
            </a:r>
          </a:p>
        </p:txBody>
      </p:sp>
    </p:spTree>
    <p:extLst>
      <p:ext uri="{BB962C8B-B14F-4D97-AF65-F5344CB8AC3E}">
        <p14:creationId xmlns:p14="http://schemas.microsoft.com/office/powerpoint/2010/main" val="6053146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10252" y="6256900"/>
            <a:ext cx="2681748" cy="564023"/>
          </a:xfrm>
        </p:spPr>
        <p:txBody>
          <a:bodyPr>
            <a:normAutofit fontScale="90000"/>
          </a:bodyPr>
          <a:lstStyle/>
          <a:p>
            <a:r>
              <a:rPr lang="en-US" dirty="0"/>
              <a:t>Continuing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Sustainable Research and Consultancy Ltd. (SRCL)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8980" y="243839"/>
            <a:ext cx="5654040" cy="6013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4346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Sustainable Research and Consultancy Ltd. (SRCL)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6933" y="495376"/>
            <a:ext cx="6938133" cy="5867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2646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Sustainable Research and Consultancy Ltd. (SRCL)</a:t>
            </a:r>
          </a:p>
        </p:txBody>
      </p:sp>
      <p:pic>
        <p:nvPicPr>
          <p:cNvPr id="5" name="Content Placeholder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169" y="502920"/>
            <a:ext cx="7141661" cy="585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3311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Sustainable Research and Consultancy Ltd. (SRCL)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41BA0A-A358-45C9-92A1-C86B474FDE4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1320" y="593566"/>
            <a:ext cx="6309360" cy="5670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6950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96759"/>
          </a:xfrm>
        </p:spPr>
        <p:txBody>
          <a:bodyPr/>
          <a:lstStyle/>
          <a:p>
            <a:pPr algn="r"/>
            <a:r>
              <a:rPr lang="en-US" dirty="0"/>
              <a:t>Continuing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Sustainable Research and Consultancy Ltd. (SRCL)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65125"/>
            <a:ext cx="7315200" cy="5991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6226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Collaboration Point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42997956"/>
              </p:ext>
            </p:extLst>
          </p:nvPr>
        </p:nvGraphicFramePr>
        <p:xfrm>
          <a:off x="838200" y="1378424"/>
          <a:ext cx="10515600" cy="47985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Sustainable Research and Consultancy Ltd. (SRCL)</a:t>
            </a:r>
          </a:p>
        </p:txBody>
      </p:sp>
    </p:spTree>
    <p:extLst>
      <p:ext uri="{BB962C8B-B14F-4D97-AF65-F5344CB8AC3E}">
        <p14:creationId xmlns:p14="http://schemas.microsoft.com/office/powerpoint/2010/main" val="33181400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600501"/>
            <a:ext cx="10515600" cy="5549167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Sustainable Research and Consultancy Ltd. (SRCL)</a:t>
            </a:r>
          </a:p>
        </p:txBody>
      </p:sp>
    </p:spTree>
    <p:extLst>
      <p:ext uri="{BB962C8B-B14F-4D97-AF65-F5344CB8AC3E}">
        <p14:creationId xmlns:p14="http://schemas.microsoft.com/office/powerpoint/2010/main" val="7849615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" y="136525"/>
            <a:ext cx="11460480" cy="6213234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Sustainable Research and Consultancy Ltd. (SRCL)</a:t>
            </a:r>
          </a:p>
        </p:txBody>
      </p:sp>
    </p:spTree>
    <p:extLst>
      <p:ext uri="{BB962C8B-B14F-4D97-AF65-F5344CB8AC3E}">
        <p14:creationId xmlns:p14="http://schemas.microsoft.com/office/powerpoint/2010/main" val="4986803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44809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Basic Technologies for 4IR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6287" y="1146412"/>
            <a:ext cx="10357513" cy="5030551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Sustainable Research and Consultancy Ltd. (SRCL)</a:t>
            </a:r>
          </a:p>
        </p:txBody>
      </p:sp>
    </p:spTree>
    <p:extLst>
      <p:ext uri="{BB962C8B-B14F-4D97-AF65-F5344CB8AC3E}">
        <p14:creationId xmlns:p14="http://schemas.microsoft.com/office/powerpoint/2010/main" val="31103779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72105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IMPACT : Where and How?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1" y="1356360"/>
            <a:ext cx="10515599" cy="4999990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Sustainable Research and Consultancy Ltd. (SRCL)</a:t>
            </a:r>
          </a:p>
        </p:txBody>
      </p:sp>
    </p:spTree>
    <p:extLst>
      <p:ext uri="{BB962C8B-B14F-4D97-AF65-F5344CB8AC3E}">
        <p14:creationId xmlns:p14="http://schemas.microsoft.com/office/powerpoint/2010/main" val="11052756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5773" y="542803"/>
            <a:ext cx="9200454" cy="970203"/>
          </a:xfrm>
          <a:prstGeom prst="rect">
            <a:avLst/>
          </a:prstGeom>
        </p:spPr>
      </p:pic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95773" y="1759009"/>
            <a:ext cx="9200454" cy="4351338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Sustainable Research and Consultancy Ltd. (SRCL)</a:t>
            </a:r>
          </a:p>
        </p:txBody>
      </p:sp>
    </p:spTree>
    <p:extLst>
      <p:ext uri="{BB962C8B-B14F-4D97-AF65-F5344CB8AC3E}">
        <p14:creationId xmlns:p14="http://schemas.microsoft.com/office/powerpoint/2010/main" val="16740418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Requirements in Leather Sector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34000" contrast="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615" y="1549803"/>
            <a:ext cx="2962275" cy="2383880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34000" contrast="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0909" y="4180693"/>
            <a:ext cx="2657475" cy="238387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34000" contrast="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0910" y="1546463"/>
            <a:ext cx="2657475" cy="23838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-34000" contrast="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615" y="4180694"/>
            <a:ext cx="2962275" cy="238388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-34000" contrast="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874" y="2985411"/>
            <a:ext cx="3067050" cy="2387221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267786" y="6310312"/>
            <a:ext cx="3656428" cy="365125"/>
          </a:xfrm>
        </p:spPr>
        <p:txBody>
          <a:bodyPr/>
          <a:lstStyle/>
          <a:p>
            <a:r>
              <a:rPr lang="en-US" dirty="0"/>
              <a:t>Sustainable Research and Consultancy Ltd. (SRCL)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219B0A8-39C0-495B-A816-909218C1D0F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-34000" contrast="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551" y="4203893"/>
            <a:ext cx="859868" cy="67525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79FFA24-376E-4DB9-AB08-8E24797E73BC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rightnessContrast bright="-34000" contrast="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2993" y="3169920"/>
            <a:ext cx="882967" cy="54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4764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13048"/>
          </a:xfrm>
        </p:spPr>
        <p:txBody>
          <a:bodyPr>
            <a:normAutofit/>
          </a:bodyPr>
          <a:lstStyle/>
          <a:p>
            <a:r>
              <a:rPr lang="en-US" sz="3600" b="1" dirty="0"/>
              <a:t>Our Future Target (Skilled Manpower Preparation)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10185"/>
            <a:ext cx="7559040" cy="1419368"/>
          </a:xfrm>
        </p:spPr>
        <p:txBody>
          <a:bodyPr>
            <a:normAutofit fontScale="850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Upscaling &amp; Improve Management Skills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Reskilled Worker Development &amp; Mentorship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Develop Technical &amp; Specialized Skills Training Program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435" y="2729553"/>
            <a:ext cx="10495129" cy="3626797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Sustainable Research and Consultancy Ltd. (SRCL)</a:t>
            </a:r>
          </a:p>
        </p:txBody>
      </p:sp>
    </p:spTree>
    <p:extLst>
      <p:ext uri="{BB962C8B-B14F-4D97-AF65-F5344CB8AC3E}">
        <p14:creationId xmlns:p14="http://schemas.microsoft.com/office/powerpoint/2010/main" val="11844620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803340" cy="1325563"/>
          </a:xfrm>
        </p:spPr>
        <p:txBody>
          <a:bodyPr>
            <a:normAutofit/>
          </a:bodyPr>
          <a:lstStyle/>
          <a:p>
            <a:r>
              <a:rPr lang="en-US" sz="2800" b="1" dirty="0"/>
              <a:t>Training Program For Mid Level and Senior Management in leather Sectors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3509" y="2051170"/>
            <a:ext cx="1954437" cy="226251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9791" y="2051170"/>
            <a:ext cx="2833933" cy="226251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5507" y="2407982"/>
            <a:ext cx="4625500" cy="154889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1893" y="4471369"/>
            <a:ext cx="4755796" cy="172729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5311" y="4471369"/>
            <a:ext cx="2505075" cy="1762125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>
            <a:off x="8997279" y="4471368"/>
            <a:ext cx="2494136" cy="172729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Online Trainings for Midlevel Management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Sustainable Research and Consultancy Ltd. (SRCL)</a:t>
            </a:r>
          </a:p>
        </p:txBody>
      </p:sp>
    </p:spTree>
    <p:extLst>
      <p:ext uri="{BB962C8B-B14F-4D97-AF65-F5344CB8AC3E}">
        <p14:creationId xmlns:p14="http://schemas.microsoft.com/office/powerpoint/2010/main" val="534605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1004</TotalTime>
  <Words>1070</Words>
  <Application>Microsoft Office PowerPoint</Application>
  <PresentationFormat>Widescreen</PresentationFormat>
  <Paragraphs>253</Paragraphs>
  <Slides>27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Arial</vt:lpstr>
      <vt:lpstr>Calibri</vt:lpstr>
      <vt:lpstr>Calibri Light</vt:lpstr>
      <vt:lpstr>Poppins</vt:lpstr>
      <vt:lpstr>Office Theme</vt:lpstr>
      <vt:lpstr>PowerPoint Presentation</vt:lpstr>
      <vt:lpstr>Chronology of Industrial Development</vt:lpstr>
      <vt:lpstr>PowerPoint Presentation</vt:lpstr>
      <vt:lpstr>Basic Technologies for 4IR</vt:lpstr>
      <vt:lpstr>IMPACT : Where and How?</vt:lpstr>
      <vt:lpstr>PowerPoint Presentation</vt:lpstr>
      <vt:lpstr>Requirements in Leather Sector</vt:lpstr>
      <vt:lpstr>Our Future Target (Skilled Manpower Preparation)</vt:lpstr>
      <vt:lpstr>Training Program For Mid Level and Senior Management in leather Sectors</vt:lpstr>
      <vt:lpstr>Advance Level Training </vt:lpstr>
      <vt:lpstr>Advance Level Training for Auto Worker Development</vt:lpstr>
      <vt:lpstr>Progress in Vietnam and Other Countries</vt:lpstr>
      <vt:lpstr>Top 10 Largest Leather Importers and Exporters </vt:lpstr>
      <vt:lpstr>Basic Team Members</vt:lpstr>
      <vt:lpstr>Tentative Funding Sources</vt:lpstr>
      <vt:lpstr>Our Basic Activities</vt:lpstr>
      <vt:lpstr>Benefits of Leather Trade Organization (TO)</vt:lpstr>
      <vt:lpstr>Benefits of SRCL</vt:lpstr>
      <vt:lpstr>Why Choose Us?</vt:lpstr>
      <vt:lpstr>Some Running Projects</vt:lpstr>
      <vt:lpstr>Continuing</vt:lpstr>
      <vt:lpstr>PowerPoint Presentation</vt:lpstr>
      <vt:lpstr>PowerPoint Presentation</vt:lpstr>
      <vt:lpstr>PowerPoint Presentation</vt:lpstr>
      <vt:lpstr>Continuing</vt:lpstr>
      <vt:lpstr>Collaboration Point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Abu Jubayer</dc:creator>
  <cp:lastModifiedBy>Jubayer</cp:lastModifiedBy>
  <cp:revision>50</cp:revision>
  <cp:lastPrinted>2020-09-29T10:28:25Z</cp:lastPrinted>
  <dcterms:created xsi:type="dcterms:W3CDTF">2020-09-07T11:33:05Z</dcterms:created>
  <dcterms:modified xsi:type="dcterms:W3CDTF">2020-11-05T05:01:21Z</dcterms:modified>
</cp:coreProperties>
</file>